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7" r:id="rId5"/>
    <p:sldId id="268" r:id="rId6"/>
    <p:sldId id="257" r:id="rId7"/>
    <p:sldId id="258" r:id="rId8"/>
    <p:sldId id="269" r:id="rId9"/>
    <p:sldId id="270" r:id="rId10"/>
    <p:sldId id="271" r:id="rId11"/>
    <p:sldId id="259"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2" autoAdjust="0"/>
  </p:normalViewPr>
  <p:slideViewPr>
    <p:cSldViewPr>
      <p:cViewPr varScale="1">
        <p:scale>
          <a:sx n="105" d="100"/>
          <a:sy n="105" d="100"/>
        </p:scale>
        <p:origin x="-144" y="-78"/>
      </p:cViewPr>
      <p:guideLst>
        <p:guide orient="horz" pos="2160"/>
        <p:guide pos="2880"/>
      </p:guideLst>
    </p:cSldViewPr>
  </p:slideViewPr>
  <p:outlineViewPr>
    <p:cViewPr>
      <p:scale>
        <a:sx n="33" d="100"/>
        <a:sy n="33" d="100"/>
      </p:scale>
      <p:origin x="0" y="33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1CD789-F736-4FD9-89F7-03EF65EBBAE5}"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CD789-F736-4FD9-89F7-03EF65EBBAE5}"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CD789-F736-4FD9-89F7-03EF65EBBAE5}"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1CD789-F736-4FD9-89F7-03EF65EBBAE5}"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F71CD789-F736-4FD9-89F7-03EF65EBBAE5}"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1CD789-F736-4FD9-89F7-03EF65EBBAE5}"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DF4E2-0DA0-4B41-87EA-6097F47E7F6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1CD789-F736-4FD9-89F7-03EF65EBBAE5}"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1CD789-F736-4FD9-89F7-03EF65EBBAE5}"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CD789-F736-4FD9-89F7-03EF65EBBAE5}"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F71CD789-F736-4FD9-89F7-03EF65EBBAE5}" type="datetimeFigureOut">
              <a:rPr lang="en-US" smtClean="0"/>
              <a:t>4/8/2020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A2DF4E2-0DA0-4B41-87EA-6097F47E7F6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1CD789-F736-4FD9-89F7-03EF65EBBAE5}"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F71CD789-F736-4FD9-89F7-03EF65EBBAE5}" type="datetimeFigureOut">
              <a:rPr lang="en-US" smtClean="0"/>
              <a:t>4/8/2020</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A2DF4E2-0DA0-4B41-87EA-6097F47E7F6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rsf.research.ac.i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blacklist.research.ac.ir/index.ph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blacklist.research.ac.i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529856" y="1389796"/>
            <a:ext cx="5648623" cy="1204306"/>
          </a:xfrm>
        </p:spPr>
        <p:txBody>
          <a:bodyPr/>
          <a:lstStyle/>
          <a:p>
            <a:pPr algn="ctr">
              <a:lnSpc>
                <a:spcPct val="200000"/>
              </a:lnSpc>
            </a:pPr>
            <a:r>
              <a:rPr lang="fa-IR" dirty="0" smtClean="0">
                <a:cs typeface="B Titr" panose="00000700000000000000" pitchFamily="2" charset="-78"/>
              </a:rPr>
              <a:t>سامانه منبع یاب </a:t>
            </a:r>
            <a:endParaRPr lang="en-US" dirty="0">
              <a:cs typeface="B Titr" panose="00000700000000000000" pitchFamily="2" charset="-78"/>
            </a:endParaRPr>
          </a:p>
        </p:txBody>
      </p:sp>
      <p:sp>
        <p:nvSpPr>
          <p:cNvPr id="3" name="Subtitle 2"/>
          <p:cNvSpPr>
            <a:spLocks noGrp="1"/>
          </p:cNvSpPr>
          <p:nvPr>
            <p:ph type="subTitle" idx="1"/>
          </p:nvPr>
        </p:nvSpPr>
        <p:spPr>
          <a:xfrm rot="19140000">
            <a:off x="1001127" y="2140085"/>
            <a:ext cx="6511131" cy="329259"/>
          </a:xfrm>
        </p:spPr>
        <p:txBody>
          <a:bodyPr>
            <a:noAutofit/>
          </a:bodyPr>
          <a:lstStyle/>
          <a:p>
            <a:pPr>
              <a:lnSpc>
                <a:spcPct val="200000"/>
              </a:lnSpc>
            </a:pPr>
            <a:r>
              <a:rPr lang="en-US" sz="2400" dirty="0" smtClean="0">
                <a:hlinkClick r:id="rId2"/>
              </a:rPr>
              <a:t>http://rsf.research.ac.ir/</a:t>
            </a:r>
            <a:endParaRPr lang="en-US" sz="2400" dirty="0"/>
          </a:p>
        </p:txBody>
      </p:sp>
    </p:spTree>
    <p:extLst>
      <p:ext uri="{BB962C8B-B14F-4D97-AF65-F5344CB8AC3E}">
        <p14:creationId xmlns:p14="http://schemas.microsoft.com/office/powerpoint/2010/main" val="4029536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200000"/>
              </a:lnSpc>
            </a:pPr>
            <a:r>
              <a:rPr lang="fa-IR" dirty="0">
                <a:cs typeface="B Titr" panose="00000700000000000000" pitchFamily="2" charset="-78"/>
              </a:rPr>
              <a:t>ادامه</a:t>
            </a:r>
            <a:r>
              <a:rPr lang="fa-IR" dirty="0" smtClean="0"/>
              <a:t> </a:t>
            </a:r>
            <a:r>
              <a:rPr lang="fa-IR" dirty="0">
                <a:cs typeface="B Titr" panose="00000700000000000000" pitchFamily="2" charset="-78"/>
              </a:rPr>
              <a:t>درباره مجلات نامعتبر و جعلی</a:t>
            </a:r>
            <a:endParaRPr lang="en-US" dirty="0"/>
          </a:p>
        </p:txBody>
      </p:sp>
      <p:sp>
        <p:nvSpPr>
          <p:cNvPr id="3" name="Content Placeholder 2"/>
          <p:cNvSpPr>
            <a:spLocks noGrp="1"/>
          </p:cNvSpPr>
          <p:nvPr>
            <p:ph idx="1"/>
          </p:nvPr>
        </p:nvSpPr>
        <p:spPr/>
        <p:txBody>
          <a:bodyPr>
            <a:normAutofit/>
          </a:bodyPr>
          <a:lstStyle/>
          <a:p>
            <a:pPr algn="just" rtl="1" fontAlgn="base">
              <a:lnSpc>
                <a:spcPct val="200000"/>
              </a:lnSpc>
            </a:pPr>
            <a:r>
              <a:rPr lang="fa-IR" dirty="0">
                <a:cs typeface="B Nazanin" panose="00000400000000000000" pitchFamily="2" charset="-78"/>
              </a:rPr>
              <a:t>لازم به ذکر است مجلات موجود در این فهرست از نظر این سازمان فاقد اعتبار علمی می باشند. معهذا به دلیل گستردگی وب و عدم امکان کنترل محتوایی آن، قرار نداشتن مجله ای در این فهرست نشان دهنده تایید اعتبار آن مجله نیست و پژوهشگران محترم می بایست پیش از اقدام به چاپ مقاله خود بررسی های لازم را در خصوص صحت اعتبار مجله مورد نظر به عمل آورند.</a:t>
            </a:r>
          </a:p>
          <a:p>
            <a:pPr>
              <a:lnSpc>
                <a:spcPct val="200000"/>
              </a:lnSpc>
            </a:pPr>
            <a:r>
              <a:rPr lang="fa-IR" dirty="0"/>
              <a:t/>
            </a:r>
            <a:br>
              <a:rPr lang="fa-IR" dirty="0"/>
            </a:br>
            <a:endParaRPr lang="en-US" dirty="0"/>
          </a:p>
          <a:p>
            <a:pPr>
              <a:lnSpc>
                <a:spcPct val="200000"/>
              </a:lnSpc>
            </a:pPr>
            <a:endParaRPr lang="en-US" dirty="0"/>
          </a:p>
        </p:txBody>
      </p:sp>
    </p:spTree>
    <p:extLst>
      <p:ext uri="{BB962C8B-B14F-4D97-AF65-F5344CB8AC3E}">
        <p14:creationId xmlns:p14="http://schemas.microsoft.com/office/powerpoint/2010/main" val="3370290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43136"/>
            <a:ext cx="7488832" cy="59910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8800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lnSpc>
                <a:spcPct val="200000"/>
              </a:lnSpc>
              <a:buNone/>
            </a:pPr>
            <a:endParaRPr lang="en-US" dirty="0" smtClean="0">
              <a:cs typeface="B Titr" panose="00000700000000000000" pitchFamily="2" charset="-78"/>
            </a:endParaRPr>
          </a:p>
          <a:p>
            <a:pPr marL="0" indent="0" algn="ctr">
              <a:lnSpc>
                <a:spcPct val="200000"/>
              </a:lnSpc>
              <a:buNone/>
            </a:pPr>
            <a:endParaRPr lang="en-US" dirty="0">
              <a:cs typeface="B Titr" panose="00000700000000000000" pitchFamily="2" charset="-78"/>
            </a:endParaRPr>
          </a:p>
          <a:p>
            <a:pPr marL="0" indent="0" algn="ctr">
              <a:lnSpc>
                <a:spcPct val="200000"/>
              </a:lnSpc>
              <a:buNone/>
            </a:pPr>
            <a:r>
              <a:rPr lang="fa-IR" sz="3600" dirty="0" smtClean="0">
                <a:cs typeface="B Titr" panose="00000700000000000000" pitchFamily="2" charset="-78"/>
              </a:rPr>
              <a:t>با </a:t>
            </a:r>
            <a:r>
              <a:rPr lang="fa-IR" sz="3600" dirty="0" smtClean="0">
                <a:cs typeface="B Titr" panose="00000700000000000000" pitchFamily="2" charset="-78"/>
              </a:rPr>
              <a:t>تشکر</a:t>
            </a:r>
          </a:p>
          <a:p>
            <a:pPr marL="0" indent="0" algn="ctr">
              <a:lnSpc>
                <a:spcPct val="200000"/>
              </a:lnSpc>
              <a:buNone/>
            </a:pPr>
            <a:r>
              <a:rPr lang="fa-IR" sz="3600" smtClean="0">
                <a:cs typeface="B Titr" panose="00000700000000000000" pitchFamily="2" charset="-78"/>
              </a:rPr>
              <a:t>عزیزی</a:t>
            </a:r>
            <a:endParaRPr lang="en-US" sz="3600" dirty="0" smtClean="0">
              <a:cs typeface="B Titr" panose="00000700000000000000" pitchFamily="2" charset="-78"/>
            </a:endParaRPr>
          </a:p>
          <a:p>
            <a:pPr marL="0" indent="0" algn="ctr">
              <a:lnSpc>
                <a:spcPct val="200000"/>
              </a:lnSpc>
              <a:buNone/>
            </a:pPr>
            <a:endParaRPr lang="en-US" dirty="0">
              <a:cs typeface="B Titr" panose="00000700000000000000" pitchFamily="2" charset="-78"/>
            </a:endParaRPr>
          </a:p>
        </p:txBody>
      </p:sp>
    </p:spTree>
    <p:extLst>
      <p:ext uri="{BB962C8B-B14F-4D97-AF65-F5344CB8AC3E}">
        <p14:creationId xmlns:p14="http://schemas.microsoft.com/office/powerpoint/2010/main" val="316096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a:cs typeface="B Titr" panose="00000700000000000000" pitchFamily="2" charset="-78"/>
              </a:rPr>
              <a:t>سامانه منبع یاب چیست؟</a:t>
            </a:r>
            <a:endParaRPr lang="en-US" sz="3200"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lnSpc>
                <a:spcPct val="200000"/>
              </a:lnSpc>
            </a:pPr>
            <a:r>
              <a:rPr lang="fa-IR" dirty="0">
                <a:cs typeface="B Nazanin" panose="00000400000000000000" pitchFamily="2" charset="-78"/>
              </a:rPr>
              <a:t>معاونت تحقیقات و فنآوری وزارت بهداشت، درمان و آموزش پزشکی از دیرباز با خرید کشوری متمرکز، مشترک مجلات، کتب و منابع الکترونیک معتبر علمی جهت فراهم‌سازی دسترسی اعضای هیات علمی، دانشجویان و پژوهشگران به آخرین منابع اطلاعاتی علمی، پژوهشی، درمانی و آموزشی بوده است. حاصل این اشتراک منابع الکترونیک علمی، دسترسی به بیش از هزاران مجله و مقاله، کتاب، فیلم و تصویر، راهنما و ده‌ها بانک اطلاعاتی است. </a:t>
            </a:r>
            <a:endParaRPr lang="en-US" dirty="0">
              <a:cs typeface="B Nazanin" panose="00000400000000000000" pitchFamily="2" charset="-78"/>
            </a:endParaRPr>
          </a:p>
        </p:txBody>
      </p:sp>
    </p:spTree>
    <p:extLst>
      <p:ext uri="{BB962C8B-B14F-4D97-AF65-F5344CB8AC3E}">
        <p14:creationId xmlns:p14="http://schemas.microsoft.com/office/powerpoint/2010/main" val="1902409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a:cs typeface="B Titr" panose="00000700000000000000" pitchFamily="2" charset="-78"/>
              </a:rPr>
              <a:t>ادامه </a:t>
            </a:r>
            <a:r>
              <a:rPr lang="fa-IR" sz="3200" dirty="0" smtClean="0">
                <a:cs typeface="B Titr" panose="00000700000000000000" pitchFamily="2" charset="-78"/>
              </a:rPr>
              <a:t>سامانه </a:t>
            </a:r>
            <a:r>
              <a:rPr lang="fa-IR" sz="3200" dirty="0">
                <a:cs typeface="B Titr" panose="00000700000000000000" pitchFamily="2" charset="-78"/>
              </a:rPr>
              <a:t>منبع یاب </a:t>
            </a:r>
            <a:r>
              <a:rPr lang="fa-IR" sz="3200" dirty="0" smtClean="0">
                <a:cs typeface="B Titr" panose="00000700000000000000" pitchFamily="2" charset="-78"/>
              </a:rPr>
              <a:t>چیست؟</a:t>
            </a:r>
            <a:r>
              <a:rPr lang="fa-IR" sz="3200" dirty="0">
                <a:cs typeface="B Titr" panose="00000700000000000000" pitchFamily="2" charset="-78"/>
              </a:rPr>
              <a:t> </a:t>
            </a:r>
            <a:endParaRPr lang="en-US" sz="3200"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lnSpc>
                <a:spcPct val="200000"/>
              </a:lnSpc>
            </a:pPr>
            <a:r>
              <a:rPr lang="fa-IR" dirty="0">
                <a:cs typeface="B Nazanin" panose="00000400000000000000" pitchFamily="2" charset="-78"/>
              </a:rPr>
              <a:t>اکثر این منابع در قالب خرید از ناشرین مختلف بین‌المللی صورت می‌گیرد و هر ناشر در وب‌سایت خود، دسترسی به تعدادی عنوان مجله، کتاب و یا منبع دیگر را برای کاربران خود فراهم می‌‌کند. همیشه این مشکل برای پژوهشگران وجود داشته است که یک مجله و یا کتاب خاص را در سایت کدام ناشر و در کدام آدرس می‌توانند بازیابی کنند و اساسا آیا مجله مربوطه، در فهرست مجلات مورد اشتراک وزارت بهداشت هست یا خیر. سامانه منبع‌یاب با هدف تهیه فهرست کامل و به روز منابع مورد اشتراک وزارت بهداشت و با هدف فراهم‌سازی امکان جستجوی لغتی، بازیابی الفبایی و موضوعی مجلات یک ناشر خاص طراحی و </a:t>
            </a:r>
            <a:r>
              <a:rPr lang="fa-IR" dirty="0" smtClean="0">
                <a:cs typeface="B Nazanin" panose="00000400000000000000" pitchFamily="2" charset="-78"/>
              </a:rPr>
              <a:t>پیاده‌سازی شده است.</a:t>
            </a:r>
            <a:endParaRPr lang="en-US" dirty="0"/>
          </a:p>
        </p:txBody>
      </p:sp>
    </p:spTree>
    <p:extLst>
      <p:ext uri="{BB962C8B-B14F-4D97-AF65-F5344CB8AC3E}">
        <p14:creationId xmlns:p14="http://schemas.microsoft.com/office/powerpoint/2010/main" val="3997904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smtClean="0">
                <a:cs typeface="B Titr" panose="00000700000000000000" pitchFamily="2" charset="-78"/>
              </a:rPr>
              <a:t>ادامه سامانه منبع یاب چیست؟</a:t>
            </a:r>
            <a:endParaRPr lang="en-US" sz="3200" dirty="0">
              <a:cs typeface="B Titr" panose="00000700000000000000" pitchFamily="2" charset="-78"/>
            </a:endParaRPr>
          </a:p>
        </p:txBody>
      </p:sp>
      <p:sp>
        <p:nvSpPr>
          <p:cNvPr id="3" name="Content Placeholder 2"/>
          <p:cNvSpPr>
            <a:spLocks noGrp="1"/>
          </p:cNvSpPr>
          <p:nvPr>
            <p:ph idx="1"/>
          </p:nvPr>
        </p:nvSpPr>
        <p:spPr>
          <a:xfrm>
            <a:off x="755576" y="1628801"/>
            <a:ext cx="7520940" cy="2592288"/>
          </a:xfrm>
        </p:spPr>
        <p:txBody>
          <a:bodyPr/>
          <a:lstStyle/>
          <a:p>
            <a:pPr marL="0" indent="0" algn="just" rtl="1">
              <a:lnSpc>
                <a:spcPct val="200000"/>
              </a:lnSpc>
              <a:buNone/>
            </a:pPr>
            <a:r>
              <a:rPr lang="fa-IR" dirty="0">
                <a:cs typeface="B Nazanin" panose="00000400000000000000" pitchFamily="2" charset="-78"/>
              </a:rPr>
              <a:t>از طرف دیگر، این سامانه با ارائه شاخص‌های ارزیابی مجلات، این امکان را برای پژوهشگران فراهم کرده است تا مجله مناسب برای انتشار مقاله خود را جستجو، بازیابی و انتخاب کنند</a:t>
            </a:r>
            <a:endParaRPr lang="en-US" dirty="0"/>
          </a:p>
        </p:txBody>
      </p:sp>
    </p:spTree>
    <p:extLst>
      <p:ext uri="{BB962C8B-B14F-4D97-AF65-F5344CB8AC3E}">
        <p14:creationId xmlns:p14="http://schemas.microsoft.com/office/powerpoint/2010/main" val="2340732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a:cs typeface="B Titr" panose="00000700000000000000" pitchFamily="2" charset="-78"/>
              </a:rPr>
              <a:t>چه منابعی در سامانه منبع‌یاب وجود دارد؟</a:t>
            </a:r>
            <a:endParaRPr lang="en-US" sz="3200" dirty="0">
              <a:cs typeface="B Titr" panose="00000700000000000000" pitchFamily="2" charset="-78"/>
            </a:endParaRPr>
          </a:p>
        </p:txBody>
      </p:sp>
      <p:sp>
        <p:nvSpPr>
          <p:cNvPr id="3" name="Content Placeholder 2"/>
          <p:cNvSpPr>
            <a:spLocks noGrp="1"/>
          </p:cNvSpPr>
          <p:nvPr>
            <p:ph idx="1"/>
          </p:nvPr>
        </p:nvSpPr>
        <p:spPr>
          <a:xfrm>
            <a:off x="683568" y="1844825"/>
            <a:ext cx="7520940" cy="2016224"/>
          </a:xfrm>
        </p:spPr>
        <p:txBody>
          <a:bodyPr/>
          <a:lstStyle/>
          <a:p>
            <a:pPr marL="0" indent="0" algn="r" rtl="1">
              <a:lnSpc>
                <a:spcPct val="200000"/>
              </a:lnSpc>
              <a:buNone/>
            </a:pPr>
            <a:r>
              <a:rPr lang="fa-IR" dirty="0">
                <a:cs typeface="B Nazanin" panose="00000400000000000000" pitchFamily="2" charset="-78"/>
              </a:rPr>
              <a:t>سامانه منبع‌یاب دربرگیرنده مجلات، کتاب‌ها، راهنما‌ها، فیلم و تصاویر آموزشی و بانک‌های اطلاعاتی الکترونیک است.</a:t>
            </a:r>
            <a:endParaRPr lang="en-US" dirty="0">
              <a:cs typeface="B Nazanin" panose="00000400000000000000" pitchFamily="2" charset="-78"/>
            </a:endParaRPr>
          </a:p>
        </p:txBody>
      </p:sp>
    </p:spTree>
    <p:extLst>
      <p:ext uri="{BB962C8B-B14F-4D97-AF65-F5344CB8AC3E}">
        <p14:creationId xmlns:p14="http://schemas.microsoft.com/office/powerpoint/2010/main" val="138242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8216958" cy="65735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9332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200000"/>
              </a:lnSpc>
            </a:pPr>
            <a:r>
              <a:rPr lang="fa-IR" dirty="0" smtClean="0">
                <a:cs typeface="B Titr" panose="00000700000000000000" pitchFamily="2" charset="-78"/>
              </a:rPr>
              <a:t>مجلات نامعتبر و جعلی</a:t>
            </a:r>
            <a:endParaRPr lang="en-US" dirty="0">
              <a:cs typeface="B Titr" panose="00000700000000000000" pitchFamily="2" charset="-78"/>
            </a:endParaRPr>
          </a:p>
        </p:txBody>
      </p:sp>
      <p:sp>
        <p:nvSpPr>
          <p:cNvPr id="3" name="Content Placeholder 2"/>
          <p:cNvSpPr>
            <a:spLocks noGrp="1"/>
          </p:cNvSpPr>
          <p:nvPr>
            <p:ph idx="1"/>
          </p:nvPr>
        </p:nvSpPr>
        <p:spPr/>
        <p:txBody>
          <a:bodyPr/>
          <a:lstStyle/>
          <a:p>
            <a:pPr>
              <a:lnSpc>
                <a:spcPct val="200000"/>
              </a:lnSpc>
            </a:pPr>
            <a:endParaRPr lang="fa-IR" dirty="0" smtClean="0">
              <a:hlinkClick r:id="rId2"/>
            </a:endParaRPr>
          </a:p>
          <a:p>
            <a:pPr>
              <a:lnSpc>
                <a:spcPct val="200000"/>
              </a:lnSpc>
            </a:pPr>
            <a:r>
              <a:rPr lang="en-US" sz="2800" dirty="0" smtClean="0">
                <a:hlinkClick r:id="rId2"/>
              </a:rPr>
              <a:t>http://blacklist.research.ac.ir/index.php</a:t>
            </a:r>
            <a:endParaRPr lang="en-US" sz="2800" dirty="0"/>
          </a:p>
        </p:txBody>
      </p:sp>
    </p:spTree>
    <p:extLst>
      <p:ext uri="{BB962C8B-B14F-4D97-AF65-F5344CB8AC3E}">
        <p14:creationId xmlns:p14="http://schemas.microsoft.com/office/powerpoint/2010/main" val="1806673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lnSpc>
                <a:spcPct val="200000"/>
              </a:lnSpc>
            </a:pPr>
            <a:r>
              <a:rPr lang="fa-IR" dirty="0" smtClean="0">
                <a:cs typeface="B Titr" panose="00000700000000000000" pitchFamily="2" charset="-78"/>
              </a:rPr>
              <a:t>درباره مجلات </a:t>
            </a:r>
            <a:r>
              <a:rPr lang="fa-IR" dirty="0">
                <a:cs typeface="B Titr" panose="00000700000000000000" pitchFamily="2" charset="-78"/>
              </a:rPr>
              <a:t>نامعتبر و </a:t>
            </a:r>
            <a:r>
              <a:rPr lang="fa-IR" dirty="0" smtClean="0">
                <a:cs typeface="B Titr" panose="00000700000000000000" pitchFamily="2" charset="-78"/>
              </a:rPr>
              <a:t>جعلی</a:t>
            </a:r>
            <a:endParaRPr lang="en-US" dirty="0"/>
          </a:p>
        </p:txBody>
      </p:sp>
      <p:sp>
        <p:nvSpPr>
          <p:cNvPr id="3" name="Content Placeholder 2"/>
          <p:cNvSpPr>
            <a:spLocks noGrp="1"/>
          </p:cNvSpPr>
          <p:nvPr>
            <p:ph idx="1"/>
          </p:nvPr>
        </p:nvSpPr>
        <p:spPr/>
        <p:txBody>
          <a:bodyPr>
            <a:normAutofit/>
          </a:bodyPr>
          <a:lstStyle/>
          <a:p>
            <a:pPr algn="just" rtl="1" fontAlgn="base">
              <a:lnSpc>
                <a:spcPct val="200000"/>
              </a:lnSpc>
            </a:pPr>
            <a:r>
              <a:rPr lang="fa-IR" dirty="0">
                <a:cs typeface="B Nazanin" panose="00000400000000000000" pitchFamily="2" charset="-78"/>
              </a:rPr>
              <a:t>مجلات علمی همواره در زمره مهمترین ابزار نشر و دریافت دانش روزآمد در حیطه های موضوعی مختلف محسوب شده اند. متاسفانه این رسانه در سال های اخیر به شکلی فزاینده مورد سواستفاده سودجویان در محیط وب قرار گرفته است. به گونه ای که در بسیاری از موارد این افراد با راه اندازی وب سایت هایی از مجلات جعلی و نامعتبر اقدام به فریب نویسندگان و دریافت مبالغی از ایشان با عنوان هزینه انتشار مقاله می نمایند. پذیرش و انتشار مقاله در این مجلات اغلب به سرعت و بدون طی فرایند داوری علمی و ادبی صورت می گیرد</a:t>
            </a:r>
            <a:r>
              <a:rPr lang="fa-IR" dirty="0" smtClean="0">
                <a:cs typeface="B Nazanin" panose="00000400000000000000" pitchFamily="2" charset="-78"/>
              </a:rPr>
              <a:t>.</a:t>
            </a:r>
            <a:endParaRPr lang="fa-IR" dirty="0">
              <a:cs typeface="B Nazanin" panose="00000400000000000000" pitchFamily="2" charset="-78"/>
            </a:endParaRPr>
          </a:p>
        </p:txBody>
      </p:sp>
    </p:spTree>
    <p:extLst>
      <p:ext uri="{BB962C8B-B14F-4D97-AF65-F5344CB8AC3E}">
        <p14:creationId xmlns:p14="http://schemas.microsoft.com/office/powerpoint/2010/main" val="3948021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200000"/>
              </a:lnSpc>
            </a:pPr>
            <a:r>
              <a:rPr lang="fa-IR" dirty="0">
                <a:cs typeface="B Titr" panose="00000700000000000000" pitchFamily="2" charset="-78"/>
              </a:rPr>
              <a:t>ادامه</a:t>
            </a:r>
            <a:r>
              <a:rPr lang="fa-IR" dirty="0"/>
              <a:t> </a:t>
            </a:r>
            <a:r>
              <a:rPr lang="fa-IR" dirty="0">
                <a:cs typeface="B Titr" panose="00000700000000000000" pitchFamily="2" charset="-78"/>
              </a:rPr>
              <a:t>درباره مجلات نامعتبر و جعلی</a:t>
            </a:r>
            <a:endParaRPr lang="en-US" dirty="0"/>
          </a:p>
        </p:txBody>
      </p:sp>
      <p:sp>
        <p:nvSpPr>
          <p:cNvPr id="3" name="Content Placeholder 2"/>
          <p:cNvSpPr>
            <a:spLocks noGrp="1"/>
          </p:cNvSpPr>
          <p:nvPr>
            <p:ph idx="1"/>
          </p:nvPr>
        </p:nvSpPr>
        <p:spPr/>
        <p:txBody>
          <a:bodyPr>
            <a:normAutofit fontScale="32500" lnSpcReduction="20000"/>
          </a:bodyPr>
          <a:lstStyle/>
          <a:p>
            <a:pPr algn="just" rtl="1">
              <a:lnSpc>
                <a:spcPct val="220000"/>
              </a:lnSpc>
            </a:pPr>
            <a:r>
              <a:rPr lang="fa-IR" sz="3800" dirty="0">
                <a:cs typeface="B Nazanin" panose="00000400000000000000" pitchFamily="2" charset="-78"/>
              </a:rPr>
              <a:t>با توجه به پیچیدگی فرایند شناسایی مجلات نامعتبر و جعلی و لزوم معرفی این دسته از مجلات به جامعه پزشکی کشور که به سبب ماهیت کاری خطیر خود نیازمند دسترسی به مجلات و مقالات روزآمد و معتبر می باشند، مرکز توسعه و هماهنگی اطلاعات و انتشارات علمی معاونت تحقیقات و فناوری وزارت </a:t>
            </a:r>
            <a:r>
              <a:rPr lang="fa-IR" sz="4600" dirty="0">
                <a:cs typeface="B Nazanin" panose="00000400000000000000" pitchFamily="2" charset="-78"/>
              </a:rPr>
              <a:t>بهداشت</a:t>
            </a:r>
            <a:r>
              <a:rPr lang="fa-IR" sz="3800" dirty="0">
                <a:cs typeface="B Nazanin" panose="00000400000000000000" pitchFamily="2" charset="-78"/>
              </a:rPr>
              <a:t>، درمان و آموزش پزشکی فرایند بررسی و شناسایی مجلات نامعتبر و جعلی را از سال گذشته در دستور کار خود قرار داد. ماحصل این بررسی فهرست مجلات نامعتبر و جعلی می باشد که هم اینک از طریق پایگاه حاضر در آدرس </a:t>
            </a:r>
            <a:r>
              <a:rPr lang="en-US" sz="3800" dirty="0">
                <a:cs typeface="B Nazanin" panose="00000400000000000000" pitchFamily="2" charset="-78"/>
                <a:hlinkClick r:id="rId2"/>
              </a:rPr>
              <a:t>http://blacklist.research.ac.ir</a:t>
            </a:r>
            <a:r>
              <a:rPr lang="en-US" sz="3800" dirty="0">
                <a:cs typeface="B Nazanin" panose="00000400000000000000" pitchFamily="2" charset="-78"/>
              </a:rPr>
              <a:t> </a:t>
            </a:r>
            <a:r>
              <a:rPr lang="fa-IR" sz="3800" dirty="0">
                <a:cs typeface="B Nazanin" panose="00000400000000000000" pitchFamily="2" charset="-78"/>
              </a:rPr>
              <a:t>قابل دسترسی می باشد. این پایگاه با هدف آگاه کردن پژوهشگران از مجلات نامعتبر و جعلی راه اندازی شده است. تلاش همکاران مجموعه بر آن است که اطلاعات این فهرست همواره به روز نگه داشته شود تا اطلاع </a:t>
            </a:r>
            <a:r>
              <a:rPr lang="fa-IR" sz="4600" dirty="0">
                <a:cs typeface="B Nazanin" panose="00000400000000000000" pitchFamily="2" charset="-78"/>
              </a:rPr>
              <a:t>رسانی به موقع و به نحو مناسب به جامعه علمی کشور انجام گیرد.</a:t>
            </a:r>
          </a:p>
          <a:p>
            <a:pPr>
              <a:lnSpc>
                <a:spcPct val="220000"/>
              </a:lnSpc>
            </a:pPr>
            <a:endParaRPr lang="en-US" dirty="0"/>
          </a:p>
        </p:txBody>
      </p:sp>
    </p:spTree>
    <p:extLst>
      <p:ext uri="{BB962C8B-B14F-4D97-AF65-F5344CB8AC3E}">
        <p14:creationId xmlns:p14="http://schemas.microsoft.com/office/powerpoint/2010/main" val="188885836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141</TotalTime>
  <Words>572</Words>
  <Application>Microsoft Office PowerPoint</Application>
  <PresentationFormat>On-screen Show (4:3)</PresentationFormat>
  <Paragraphs>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Angles</vt:lpstr>
      <vt:lpstr>سامانه منبع یاب </vt:lpstr>
      <vt:lpstr>سامانه منبع یاب چیست؟</vt:lpstr>
      <vt:lpstr>ادامه سامانه منبع یاب چیست؟ </vt:lpstr>
      <vt:lpstr>ادامه سامانه منبع یاب چیست؟</vt:lpstr>
      <vt:lpstr>چه منابعی در سامانه منبع‌یاب وجود دارد؟</vt:lpstr>
      <vt:lpstr>PowerPoint Presentation</vt:lpstr>
      <vt:lpstr>مجلات نامعتبر و جعلی</vt:lpstr>
      <vt:lpstr>درباره مجلات نامعتبر و جعلی</vt:lpstr>
      <vt:lpstr>ادامه درباره مجلات نامعتبر و جعلی</vt:lpstr>
      <vt:lpstr>ادامه درباره مجلات نامعتبر و جعلی</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سامانه منبع یاب</dc:title>
  <dc:creator>Mediya</dc:creator>
  <cp:lastModifiedBy>user</cp:lastModifiedBy>
  <cp:revision>9</cp:revision>
  <dcterms:created xsi:type="dcterms:W3CDTF">2019-12-18T10:27:19Z</dcterms:created>
  <dcterms:modified xsi:type="dcterms:W3CDTF">2020-04-08T05:25:19Z</dcterms:modified>
</cp:coreProperties>
</file>